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20"/>
  </p:notesMasterIdLst>
  <p:handoutMasterIdLst>
    <p:handoutMasterId r:id="rId21"/>
  </p:handoutMasterIdLst>
  <p:sldIdLst>
    <p:sldId id="298" r:id="rId4"/>
    <p:sldId id="283" r:id="rId5"/>
    <p:sldId id="299" r:id="rId6"/>
    <p:sldId id="297" r:id="rId7"/>
    <p:sldId id="281" r:id="rId8"/>
    <p:sldId id="300" r:id="rId9"/>
    <p:sldId id="301" r:id="rId10"/>
    <p:sldId id="302" r:id="rId11"/>
    <p:sldId id="303" r:id="rId12"/>
    <p:sldId id="304" r:id="rId13"/>
    <p:sldId id="305" r:id="rId14"/>
    <p:sldId id="306" r:id="rId15"/>
    <p:sldId id="307" r:id="rId16"/>
    <p:sldId id="308" r:id="rId17"/>
    <p:sldId id="309" r:id="rId18"/>
    <p:sldId id="310" r:id="rId19"/>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574" autoAdjust="0"/>
  </p:normalViewPr>
  <p:slideViewPr>
    <p:cSldViewPr snapToGrid="0">
      <p:cViewPr varScale="1">
        <p:scale>
          <a:sx n="119" d="100"/>
          <a:sy n="119" d="100"/>
        </p:scale>
        <p:origin x="102" y="3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75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910C252-6BAA-4DA1-B375-5BC4F62E35DC}" type="datetime1">
              <a:rPr lang="it-IT" smtClean="0"/>
              <a:t>01/12/2021</a:t>
            </a:fld>
            <a:endParaRPr lang="it-IT" dirty="0"/>
          </a:p>
        </p:txBody>
      </p:sp>
      <p:sp>
        <p:nvSpPr>
          <p:cNvPr id="4" name="Segnaposto piè di pa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it-IT" smtClean="0"/>
              <a:t>‹N›</a:t>
            </a:fld>
            <a:endParaRPr lang="it-IT"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40F9C-702C-4EF1-BBD5-EB8FAB3C4E97}" type="datetime1">
              <a:rPr lang="it-IT" smtClean="0"/>
              <a:pPr/>
              <a:t>01/12/2021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it-IT" smtClean="0"/>
              <a:t>‹N›</a:t>
            </a:fld>
            <a:endParaRPr lang="it-IT"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1</a:t>
            </a:fld>
            <a:endParaRPr lang="it-IT"/>
          </a:p>
        </p:txBody>
      </p:sp>
    </p:spTree>
    <p:extLst>
      <p:ext uri="{BB962C8B-B14F-4D97-AF65-F5344CB8AC3E}">
        <p14:creationId xmlns:p14="http://schemas.microsoft.com/office/powerpoint/2010/main" val="4371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8530193B-564F-4854-8A52-728F3FB19C85}" type="slidenum">
              <a:rPr lang="it-IT" smtClean="0"/>
              <a:t>2</a:t>
            </a:fld>
            <a:endParaRPr lang="it-IT" dirty="0"/>
          </a:p>
        </p:txBody>
      </p:sp>
    </p:spTree>
    <p:extLst>
      <p:ext uri="{BB962C8B-B14F-4D97-AF65-F5344CB8AC3E}">
        <p14:creationId xmlns:p14="http://schemas.microsoft.com/office/powerpoint/2010/main" val="422476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solidFill>
          <a:schemeClr val="bg1">
            <a:lumMod val="9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lnSpc>
                <a:spcPct val="70000"/>
              </a:lnSpc>
              <a:defRPr lang="en-ZA" sz="4800" b="1" spc="-300" dirty="0"/>
            </a:lvl1pPr>
          </a:lstStyle>
          <a:p>
            <a:pPr lvl="0" algn="r" rtl="0"/>
            <a:r>
              <a:rPr lang="it-IT" dirty="0"/>
              <a:t>Fare clic per modificare il titolo della presentazione</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rtl="0"/>
            <a:r>
              <a:rPr lang="it-IT" smtClean="0"/>
              <a:t>Fare clic per modificare lo stile del sottotitolo dello schema</a:t>
            </a:r>
            <a:endParaRPr lang="it-IT" dirty="0"/>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7" name="Sottotitolo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6" name="Segnaposto testo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rtlCol="0"/>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9" name="Sottotito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testo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rtlCol="0"/>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1" name="Segnaposto testo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rtlCol="0"/>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piè di pa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10" name="Sottotito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testo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rtlCol="0"/>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3" name="Segnaposto testo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rtlCol="0"/>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5" name="Segnaposto testo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rtlCol="0"/>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7" name="Segnaposto testo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rtlCol="0"/>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piè di pa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5" name="Sottotito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piè di pa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it-IT" dirty="0"/>
              <a:t>Aggiungere un piè di pagina</a:t>
            </a:r>
          </a:p>
        </p:txBody>
      </p:sp>
      <p:sp>
        <p:nvSpPr>
          <p:cNvPr id="4" name="Segnaposto numero diapositiva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it-IT" dirty="0"/>
              <a:t>Aggiungere un piè di pagina</a:t>
            </a:r>
          </a:p>
        </p:txBody>
      </p:sp>
      <p:sp>
        <p:nvSpPr>
          <p:cNvPr id="3" name="Segnaposto numero diapositiva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it-IT" smtClean="0"/>
              <a:pPr rtl="0"/>
              <a:t>‹N›</a:t>
            </a:fld>
            <a:endParaRPr lang="it-IT" dirty="0"/>
          </a:p>
        </p:txBody>
      </p:sp>
      <p:sp>
        <p:nvSpPr>
          <p:cNvPr id="4" name="Titolo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it-IT" smtClean="0"/>
              <a:t>Fare clic per modificare lo stile del titolo</a:t>
            </a:r>
            <a:endParaRPr lang="it-IT"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a divisore 1">
    <p:bg>
      <p:bgPr>
        <a:solidFill>
          <a:schemeClr val="bg1">
            <a:lumMod val="9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a:t>
            </a:r>
            <a:br>
              <a:rPr lang="it-IT" dirty="0"/>
            </a:br>
            <a:r>
              <a:rPr lang="it-IT" dirty="0"/>
              <a:t>la foto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4800" b="1" spc="-300" dirty="0"/>
            </a:lvl1pPr>
          </a:lstStyle>
          <a:p>
            <a:pPr lvl="0" algn="r" rtl="0"/>
            <a:r>
              <a:rPr lang="it-IT" dirty="0"/>
              <a:t>Fare clic per modificare il divisore di sezione</a:t>
            </a:r>
          </a:p>
        </p:txBody>
      </p:sp>
      <p:sp>
        <p:nvSpPr>
          <p:cNvPr id="7" name="Sottotito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rtlCol="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it-IT" dirty="0"/>
              <a:t>Fare clic per modificare lo stile del sottotitolo dello schema</a:t>
            </a:r>
          </a:p>
        </p:txBody>
      </p:sp>
      <p:sp>
        <p:nvSpPr>
          <p:cNvPr id="4" name="Segnaposto piè di pa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it-IT" dirty="0"/>
              <a:t>Aggiungere un piè di pagina</a:t>
            </a:r>
          </a:p>
        </p:txBody>
      </p:sp>
      <p:sp>
        <p:nvSpPr>
          <p:cNvPr id="8" name="Rettangolo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 name="Segnaposto numero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43715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sitiva divisor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a:t>
            </a:r>
            <a:br>
              <a:rPr lang="it-IT" dirty="0"/>
            </a:br>
            <a:r>
              <a:rPr lang="it-IT" dirty="0"/>
              <a:t>la foto qui</a:t>
            </a:r>
          </a:p>
        </p:txBody>
      </p:sp>
      <p:sp>
        <p:nvSpPr>
          <p:cNvPr id="3" name="Titolo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rtlCol="0"/>
          <a:lstStyle>
            <a:lvl1pPr>
              <a:defRPr sz="4800" b="1" spc="-300">
                <a:solidFill>
                  <a:schemeClr val="tx1">
                    <a:lumMod val="75000"/>
                    <a:lumOff val="25000"/>
                  </a:schemeClr>
                </a:solidFill>
                <a:latin typeface="+mj-lt"/>
              </a:defRPr>
            </a:lvl1pPr>
          </a:lstStyle>
          <a:p>
            <a:pPr rtl="0"/>
            <a:r>
              <a:rPr lang="it-IT" dirty="0"/>
              <a:t>Fare clic per modificare il divisore di sezione</a:t>
            </a:r>
          </a:p>
        </p:txBody>
      </p:sp>
      <p:sp>
        <p:nvSpPr>
          <p:cNvPr id="7" name="Sottotitolo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rtlCol="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rtl="0"/>
            <a:r>
              <a:rPr lang="it-IT" dirty="0"/>
              <a:t>Fare clic per modificare lo stile del sottotitolo dello schema</a:t>
            </a:r>
          </a:p>
        </p:txBody>
      </p:sp>
      <p:sp>
        <p:nvSpPr>
          <p:cNvPr id="4" name="Segnaposto piè di pagina 3">
            <a:extLst>
              <a:ext uri="{FF2B5EF4-FFF2-40B4-BE49-F238E27FC236}">
                <a16:creationId xmlns:a16="http://schemas.microsoft.com/office/drawing/2014/main" id="{6816FE98-6A12-44EC-8485-8B5EFABDF9B2}"/>
              </a:ext>
            </a:extLst>
          </p:cNvPr>
          <p:cNvSpPr>
            <a:spLocks noGrp="1"/>
          </p:cNvSpPr>
          <p:nvPr>
            <p:ph type="ftr" sz="quarter" idx="11"/>
          </p:nvPr>
        </p:nvSpPr>
        <p:spPr/>
        <p:txBody>
          <a:bodyPr rtlCol="0"/>
          <a:lstStyle/>
          <a:p>
            <a:pPr rtl="0"/>
            <a:r>
              <a:rPr lang="it-IT" dirty="0"/>
              <a:t>Aggiungere un piè di pagina</a:t>
            </a:r>
          </a:p>
        </p:txBody>
      </p:sp>
      <p:sp>
        <p:nvSpPr>
          <p:cNvPr id="8" name="Rettangolo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 name="Segnaposto numero diapositiva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immagine testo 1">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lnSpc>
                <a:spcPct val="70000"/>
              </a:lnSpc>
              <a:defRPr sz="3600" b="1" spc="-300">
                <a:solidFill>
                  <a:schemeClr val="tx1">
                    <a:lumMod val="75000"/>
                    <a:lumOff val="25000"/>
                  </a:schemeClr>
                </a:solidFill>
              </a:defRPr>
            </a:lvl1pPr>
          </a:lstStyle>
          <a:p>
            <a:pPr rtl="0"/>
            <a:r>
              <a:rPr lang="it-IT" dirty="0"/>
              <a:t>Modificare il titolo della pagina</a:t>
            </a:r>
          </a:p>
        </p:txBody>
      </p:sp>
      <p:sp>
        <p:nvSpPr>
          <p:cNvPr id="10" name="Sottotito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
        <p:nvSpPr>
          <p:cNvPr id="8" name="Rettangolo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immagine testo 2">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2" name="Titolo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rtlCol="0"/>
          <a:lstStyle>
            <a:lvl1pPr algn="l">
              <a:lnSpc>
                <a:spcPct val="70000"/>
              </a:lnSpc>
              <a:defRPr sz="4400" b="1" spc="-300">
                <a:solidFill>
                  <a:schemeClr val="tx1">
                    <a:lumMod val="75000"/>
                    <a:lumOff val="25000"/>
                  </a:schemeClr>
                </a:solidFill>
              </a:defRPr>
            </a:lvl1pPr>
          </a:lstStyle>
          <a:p>
            <a:pPr rtl="0"/>
            <a:r>
              <a:rPr lang="it-IT" dirty="0"/>
              <a:t>Fare clic per modificare il titolo della pagina</a:t>
            </a:r>
          </a:p>
        </p:txBody>
      </p:sp>
      <p:sp>
        <p:nvSpPr>
          <p:cNvPr id="10" name="Sottotito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rtlCol="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
        <p:nvSpPr>
          <p:cNvPr id="8" name="Rettangolo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9" name="Sottotito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sinistro confronto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smtClean="0"/>
              <a:t>Modifica gli stili del testo dello schema</a:t>
            </a:r>
          </a:p>
        </p:txBody>
      </p:sp>
      <p:sp>
        <p:nvSpPr>
          <p:cNvPr id="4" name="Segnaposto contenuto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12" name="Segnaposto sinistro confronto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it-IT" smtClean="0"/>
              <a:t>Modifica gli stili del testo dello schema</a:t>
            </a:r>
          </a:p>
        </p:txBody>
      </p:sp>
      <p:sp>
        <p:nvSpPr>
          <p:cNvPr id="8" name="Segnaposto testo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5" name="Segnaposto piè di pa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it-IT" dirty="0"/>
              <a:t>Aggiungere un piè di pagina</a:t>
            </a:r>
          </a:p>
        </p:txBody>
      </p:sp>
      <p:sp>
        <p:nvSpPr>
          <p:cNvPr id="6" name="Segnaposto numero diapositiva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grande">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a:t>
            </a:r>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rtlCol="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dirty="0"/>
              <a:t>Immettere la didascalia</a:t>
            </a:r>
          </a:p>
        </p:txBody>
      </p:sp>
      <p:sp>
        <p:nvSpPr>
          <p:cNvPr id="4" name="Segnaposto piè di pa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it-IT" dirty="0"/>
              <a:t>Aggiungere un piè di pagina</a:t>
            </a:r>
          </a:p>
        </p:txBody>
      </p:sp>
      <p:sp>
        <p:nvSpPr>
          <p:cNvPr id="2" name="Segnaposto numero diapositiva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p>
            <a:pPr rtl="0"/>
            <a:fld id="{19B51A1E-902D-48AF-9020-955120F399B6}" type="slidenum">
              <a:rPr lang="it-IT" smtClean="0"/>
              <a:pPr rtl="0"/>
              <a:t>‹N›</a:t>
            </a:fld>
            <a:endParaRPr lang="it-IT" dirty="0"/>
          </a:p>
        </p:txBody>
      </p:sp>
      <p:sp>
        <p:nvSpPr>
          <p:cNvPr id="5" name="Titolo 4">
            <a:extLst>
              <a:ext uri="{FF2B5EF4-FFF2-40B4-BE49-F238E27FC236}">
                <a16:creationId xmlns:a16="http://schemas.microsoft.com/office/drawing/2014/main" id="{7F8E7C83-06D7-4C5B-85B7-0E5713B4FAB3}"/>
              </a:ext>
            </a:extLst>
          </p:cNvPr>
          <p:cNvSpPr>
            <a:spLocks noGrp="1"/>
          </p:cNvSpPr>
          <p:nvPr>
            <p:ph type="title"/>
          </p:nvPr>
        </p:nvSpPr>
        <p:spPr/>
        <p:txBody>
          <a:bodyPr rtlCol="0"/>
          <a:lstStyle/>
          <a:p>
            <a:pPr rtl="0"/>
            <a:r>
              <a:rPr lang="it-IT" smtClean="0"/>
              <a:t>Fare clic per modificare lo stile del titolo</a:t>
            </a:r>
            <a:endParaRPr lang="it-IT"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lumMod val="95000"/>
          </a:schemeClr>
        </a:solidFill>
        <a:effectLst/>
      </p:bgPr>
    </p:bg>
    <p:spTree>
      <p:nvGrpSpPr>
        <p:cNvPr id="1" name=""/>
        <p:cNvGrpSpPr/>
        <p:nvPr/>
      </p:nvGrpSpPr>
      <p:grpSpPr>
        <a:xfrm>
          <a:off x="0" y="0"/>
          <a:ext cx="0" cy="0"/>
          <a:chOff x="0" y="0"/>
          <a:chExt cx="0" cy="0"/>
        </a:xfrm>
      </p:grpSpPr>
      <p:sp>
        <p:nvSpPr>
          <p:cNvPr id="41" name="Segnaposto immagine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it-IT" dirty="0"/>
              <a:t>Inserire o trascinare la foto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rtl="0"/>
            <a:r>
              <a:rPr lang="it-IT" dirty="0"/>
              <a:t>Grazie</a:t>
            </a:r>
          </a:p>
        </p:txBody>
      </p:sp>
      <p:sp>
        <p:nvSpPr>
          <p:cNvPr id="9" name="Segnaposto testo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Nome completo</a:t>
            </a:r>
          </a:p>
        </p:txBody>
      </p:sp>
      <p:sp>
        <p:nvSpPr>
          <p:cNvPr id="10" name="Segnaposto testo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Numero di telefono</a:t>
            </a:r>
          </a:p>
        </p:txBody>
      </p:sp>
      <p:sp>
        <p:nvSpPr>
          <p:cNvPr id="11" name="Segnaposto testo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Indirizzo di posta elettronica o </a:t>
            </a:r>
            <a:r>
              <a:rPr lang="it-IT" dirty="0" err="1"/>
              <a:t>handle</a:t>
            </a:r>
            <a:r>
              <a:rPr lang="it-IT" dirty="0"/>
              <a:t> di social media</a:t>
            </a:r>
          </a:p>
        </p:txBody>
      </p:sp>
      <p:sp>
        <p:nvSpPr>
          <p:cNvPr id="12" name="Segnaposto testo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rtlCol="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Sito Web della società</a:t>
            </a:r>
          </a:p>
        </p:txBody>
      </p:sp>
      <p:sp>
        <p:nvSpPr>
          <p:cNvPr id="15" name="Rettangolo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Rettangolo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3" name="Rettangolo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8" name="Rettangolo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 name="Segnaposto numero diapositiva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it-IT" dirty="0"/>
              <a:t>Fare clic per modificare il titolo della pagina</a:t>
            </a:r>
          </a:p>
        </p:txBody>
      </p:sp>
      <p:sp>
        <p:nvSpPr>
          <p:cNvPr id="7" name="Sottotito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Sottotitolo</a:t>
            </a:r>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smtClean="0"/>
              <a:t>Modifica gli stili del testo dello schema</a:t>
            </a:r>
          </a:p>
          <a:p>
            <a:pPr lvl="1" rtl="0"/>
            <a:r>
              <a:rPr lang="it-IT" smtClean="0"/>
              <a:t>Secondo livello</a:t>
            </a:r>
          </a:p>
          <a:p>
            <a:pPr lvl="2" rtl="0"/>
            <a:r>
              <a:rPr lang="it-IT" smtClean="0"/>
              <a:t>Terzo livello</a:t>
            </a:r>
          </a:p>
          <a:p>
            <a:pPr lvl="3" rtl="0"/>
            <a:r>
              <a:rPr lang="it-IT" smtClean="0"/>
              <a:t>Quarto livello</a:t>
            </a:r>
          </a:p>
          <a:p>
            <a:pPr lvl="4" rtl="0"/>
            <a:r>
              <a:rPr lang="it-IT" smtClean="0"/>
              <a:t>Quinto livello</a:t>
            </a:r>
            <a:endParaRPr lang="it-IT" dirty="0"/>
          </a:p>
        </p:txBody>
      </p:sp>
      <p:sp>
        <p:nvSpPr>
          <p:cNvPr id="4" name="Segnaposto piè di pa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it-IT" dirty="0"/>
              <a:t>Aggiungere un piè di pagina</a:t>
            </a:r>
          </a:p>
        </p:txBody>
      </p:sp>
      <p:sp>
        <p:nvSpPr>
          <p:cNvPr id="5" name="Segnaposto numero diapositiva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Rettangolo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Figura a mano libera: Forma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Segnaposto tito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it-IT" dirty="0"/>
              <a:t>Fare clic per modificare il titolo della pagina</a:t>
            </a:r>
          </a:p>
        </p:txBody>
      </p:sp>
      <p:sp>
        <p:nvSpPr>
          <p:cNvPr id="3" name="Segnaposto tes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it-IT" dirty="0"/>
              <a:t>Aggiungere un piè di pagina</a:t>
            </a:r>
          </a:p>
        </p:txBody>
      </p:sp>
      <p:sp>
        <p:nvSpPr>
          <p:cNvPr id="6" name="Segnaposto numero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pPr rtl="0"/>
            <a:fld id="{19B51A1E-902D-48AF-9020-955120F399B6}" type="slidenum">
              <a:rPr lang="it-IT" smtClean="0"/>
              <a:pPr rtl="0"/>
              <a:t>‹N›</a:t>
            </a:fld>
            <a:endParaRPr lang="it-IT" dirty="0"/>
          </a:p>
        </p:txBody>
      </p:sp>
      <p:sp>
        <p:nvSpPr>
          <p:cNvPr id="4" name="Casella di testo 3">
            <a:extLst>
              <a:ext uri="{FF2B5EF4-FFF2-40B4-BE49-F238E27FC236}">
                <a16:creationId xmlns:a16="http://schemas.microsoft.com/office/drawing/2014/main" id="{34FDC6F9-37F9-4E25-AECA-D307B8421C73}"/>
              </a:ext>
            </a:extLst>
          </p:cNvPr>
          <p:cNvSpPr txBox="1"/>
          <p:nvPr userDrawn="1"/>
        </p:nvSpPr>
        <p:spPr>
          <a:xfrm>
            <a:off x="10243100" y="6430153"/>
            <a:ext cx="1053900" cy="365535"/>
          </a:xfrm>
          <a:prstGeom prst="rect">
            <a:avLst/>
          </a:prstGeom>
          <a:noFill/>
        </p:spPr>
        <p:txBody>
          <a:bodyPr wrap="square" tIns="108000" bIns="0" rtlCol="0" anchor="ctr">
            <a:spAutoFit/>
          </a:bodyPr>
          <a:lstStyle/>
          <a:p>
            <a:pPr algn="r" rtl="0">
              <a:lnSpc>
                <a:spcPts val="1000"/>
              </a:lnSpc>
            </a:pPr>
            <a:r>
              <a:rPr lang="it-IT" sz="2500" b="1" i="0" spc="-100" dirty="0">
                <a:solidFill>
                  <a:schemeClr val="accent1"/>
                </a:solidFill>
                <a:latin typeface="+mj-lt"/>
              </a:rPr>
              <a:t>TREY</a:t>
            </a:r>
            <a:r>
              <a:rPr lang="it-IT" sz="1600" b="1" i="0" spc="-100" dirty="0">
                <a:solidFill>
                  <a:schemeClr val="accent1"/>
                </a:solidFill>
                <a:latin typeface="+mj-lt"/>
              </a:rPr>
              <a:t> </a:t>
            </a:r>
            <a:r>
              <a:rPr lang="it-IT" sz="1600" b="1" i="0" spc="-100" baseline="0" dirty="0">
                <a:solidFill>
                  <a:schemeClr val="accent1"/>
                </a:solidFill>
                <a:latin typeface="+mj-lt"/>
              </a:rPr>
              <a:t/>
            </a:r>
            <a:br>
              <a:rPr lang="it-IT" sz="1600" b="1" i="0" spc="-100" baseline="0" dirty="0">
                <a:solidFill>
                  <a:schemeClr val="accent1"/>
                </a:solidFill>
                <a:latin typeface="+mj-lt"/>
              </a:rPr>
            </a:br>
            <a:r>
              <a:rPr lang="it-IT" sz="1200" b="0" i="0" spc="140" dirty="0" err="1">
                <a:solidFill>
                  <a:schemeClr val="tx1">
                    <a:lumMod val="75000"/>
                    <a:lumOff val="25000"/>
                  </a:schemeClr>
                </a:solidFill>
                <a:latin typeface="+mj-lt"/>
              </a:rPr>
              <a:t>research</a:t>
            </a:r>
            <a:endParaRPr lang="it-IT" sz="1200" b="0" i="0" spc="140" dirty="0">
              <a:solidFill>
                <a:schemeClr val="tx1">
                  <a:lumMod val="75000"/>
                  <a:lumOff val="25000"/>
                </a:schemeClr>
              </a:solidFill>
              <a:latin typeface="+mj-lt"/>
            </a:endParaRPr>
          </a:p>
        </p:txBody>
      </p:sp>
      <p:sp>
        <p:nvSpPr>
          <p:cNvPr id="9" name="Rettangolo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Rettangolo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cxnSp>
        <p:nvCxnSpPr>
          <p:cNvPr id="18" name="Connettore diritto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p:spPr>
      </p:pic>
      <p:sp>
        <p:nvSpPr>
          <p:cNvPr id="3" name="Titolo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rtlCol="0"/>
          <a:lstStyle/>
          <a:p>
            <a:pPr algn="ctr" rtl="0">
              <a:lnSpc>
                <a:spcPct val="90000"/>
              </a:lnSpc>
            </a:pPr>
            <a:r>
              <a:rPr lang="it-IT" sz="6000" dirty="0" smtClean="0">
                <a:solidFill>
                  <a:srgbClr val="0070C0"/>
                </a:solidFill>
              </a:rPr>
              <a:t>Agenzie Immobiliari Web</a:t>
            </a:r>
            <a:endParaRPr lang="it-IT" sz="6000" dirty="0">
              <a:solidFill>
                <a:srgbClr val="0070C0"/>
              </a:solidFill>
            </a:endParaRPr>
          </a:p>
        </p:txBody>
      </p:sp>
      <p:sp>
        <p:nvSpPr>
          <p:cNvPr id="4" name="Sottotitolo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580921"/>
          </a:xfrm>
        </p:spPr>
        <p:txBody>
          <a:bodyPr rtlCol="0"/>
          <a:lstStyle/>
          <a:p>
            <a:pPr rtl="0"/>
            <a:r>
              <a:rPr lang="it-IT" dirty="0" smtClean="0"/>
              <a:t>La soluzione che cercavi per la tua agenzia Immobiliare </a:t>
            </a:r>
            <a:endParaRPr lang="it-IT" dirty="0"/>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723" y="412836"/>
            <a:ext cx="1933575" cy="1933575"/>
          </a:xfrm>
          <a:prstGeom prst="rect">
            <a:avLst/>
          </a:prstGeom>
        </p:spPr>
      </p:pic>
    </p:spTree>
    <p:extLst>
      <p:ext uri="{BB962C8B-B14F-4D97-AF65-F5344CB8AC3E}">
        <p14:creationId xmlns:p14="http://schemas.microsoft.com/office/powerpoint/2010/main" val="398992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10</a:t>
            </a:fld>
            <a:endParaRPr lang="it-IT" dirty="0"/>
          </a:p>
        </p:txBody>
      </p:sp>
      <p:sp>
        <p:nvSpPr>
          <p:cNvPr id="4" name="Titolo 3"/>
          <p:cNvSpPr>
            <a:spLocks noGrp="1"/>
          </p:cNvSpPr>
          <p:nvPr>
            <p:ph type="title"/>
          </p:nvPr>
        </p:nvSpPr>
        <p:spPr>
          <a:xfrm>
            <a:off x="432000" y="199389"/>
            <a:ext cx="11328000" cy="432000"/>
          </a:xfrm>
        </p:spPr>
        <p:txBody>
          <a:bodyPr/>
          <a:lstStyle/>
          <a:p>
            <a:pPr algn="ctr"/>
            <a:r>
              <a:rPr lang="it-IT" sz="2800" dirty="0"/>
              <a:t>Gestione Tipo Immobili – Lista e modifica</a:t>
            </a:r>
          </a:p>
        </p:txBody>
      </p:sp>
      <p:pic>
        <p:nvPicPr>
          <p:cNvPr id="5" name="Immagine 4"/>
          <p:cNvPicPr/>
          <p:nvPr/>
        </p:nvPicPr>
        <p:blipFill>
          <a:blip r:embed="rId2"/>
          <a:stretch>
            <a:fillRect/>
          </a:stretch>
        </p:blipFill>
        <p:spPr>
          <a:xfrm>
            <a:off x="108251" y="729916"/>
            <a:ext cx="5825875" cy="4175658"/>
          </a:xfrm>
          <a:prstGeom prst="rect">
            <a:avLst/>
          </a:prstGeom>
        </p:spPr>
      </p:pic>
      <p:pic>
        <p:nvPicPr>
          <p:cNvPr id="6" name="Immagine 5"/>
          <p:cNvPicPr/>
          <p:nvPr/>
        </p:nvPicPr>
        <p:blipFill>
          <a:blip r:embed="rId3"/>
          <a:stretch>
            <a:fillRect/>
          </a:stretch>
        </p:blipFill>
        <p:spPr>
          <a:xfrm>
            <a:off x="6113997" y="729916"/>
            <a:ext cx="5862003" cy="3820577"/>
          </a:xfrm>
          <a:prstGeom prst="rect">
            <a:avLst/>
          </a:prstGeom>
        </p:spPr>
      </p:pic>
    </p:spTree>
    <p:extLst>
      <p:ext uri="{BB962C8B-B14F-4D97-AF65-F5344CB8AC3E}">
        <p14:creationId xmlns:p14="http://schemas.microsoft.com/office/powerpoint/2010/main" val="2944064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11</a:t>
            </a:fld>
            <a:endParaRPr lang="it-IT" dirty="0"/>
          </a:p>
        </p:txBody>
      </p:sp>
      <p:sp>
        <p:nvSpPr>
          <p:cNvPr id="4" name="Titolo 3"/>
          <p:cNvSpPr>
            <a:spLocks noGrp="1"/>
          </p:cNvSpPr>
          <p:nvPr>
            <p:ph type="title"/>
          </p:nvPr>
        </p:nvSpPr>
        <p:spPr>
          <a:xfrm>
            <a:off x="432000" y="159284"/>
            <a:ext cx="11328000" cy="432000"/>
          </a:xfrm>
        </p:spPr>
        <p:txBody>
          <a:bodyPr/>
          <a:lstStyle/>
          <a:p>
            <a:pPr algn="ctr"/>
            <a:r>
              <a:rPr lang="it-IT" sz="2800" dirty="0"/>
              <a:t>Gestione Tipo Annunci – Lista e modifica</a:t>
            </a:r>
          </a:p>
        </p:txBody>
      </p:sp>
      <p:pic>
        <p:nvPicPr>
          <p:cNvPr id="5" name="Immagine 4"/>
          <p:cNvPicPr/>
          <p:nvPr/>
        </p:nvPicPr>
        <p:blipFill>
          <a:blip r:embed="rId2"/>
          <a:stretch>
            <a:fillRect/>
          </a:stretch>
        </p:blipFill>
        <p:spPr>
          <a:xfrm>
            <a:off x="84187" y="818147"/>
            <a:ext cx="5803266" cy="3620051"/>
          </a:xfrm>
          <a:prstGeom prst="rect">
            <a:avLst/>
          </a:prstGeom>
        </p:spPr>
      </p:pic>
      <p:pic>
        <p:nvPicPr>
          <p:cNvPr id="6" name="Immagine 5"/>
          <p:cNvPicPr/>
          <p:nvPr/>
        </p:nvPicPr>
        <p:blipFill>
          <a:blip r:embed="rId3"/>
          <a:stretch>
            <a:fillRect/>
          </a:stretch>
        </p:blipFill>
        <p:spPr>
          <a:xfrm>
            <a:off x="6031832" y="818147"/>
            <a:ext cx="5570654" cy="3760602"/>
          </a:xfrm>
          <a:prstGeom prst="rect">
            <a:avLst/>
          </a:prstGeom>
        </p:spPr>
      </p:pic>
    </p:spTree>
    <p:extLst>
      <p:ext uri="{BB962C8B-B14F-4D97-AF65-F5344CB8AC3E}">
        <p14:creationId xmlns:p14="http://schemas.microsoft.com/office/powerpoint/2010/main" val="899274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12</a:t>
            </a:fld>
            <a:endParaRPr lang="it-IT" dirty="0"/>
          </a:p>
        </p:txBody>
      </p:sp>
      <p:sp>
        <p:nvSpPr>
          <p:cNvPr id="4" name="Titolo 3"/>
          <p:cNvSpPr>
            <a:spLocks noGrp="1"/>
          </p:cNvSpPr>
          <p:nvPr>
            <p:ph type="title"/>
          </p:nvPr>
        </p:nvSpPr>
        <p:spPr>
          <a:xfrm>
            <a:off x="432000" y="272716"/>
            <a:ext cx="11328000" cy="591284"/>
          </a:xfrm>
        </p:spPr>
        <p:txBody>
          <a:bodyPr/>
          <a:lstStyle/>
          <a:p>
            <a:pPr algn="ctr"/>
            <a:r>
              <a:rPr lang="it-IT" sz="2800" dirty="0"/>
              <a:t>Gestione Annunci – Lista </a:t>
            </a:r>
            <a:r>
              <a:rPr lang="it-IT" sz="2800" dirty="0" smtClean="0"/>
              <a:t>Annunci</a:t>
            </a:r>
            <a:endParaRPr lang="it-IT" sz="2800" dirty="0"/>
          </a:p>
        </p:txBody>
      </p:sp>
      <p:pic>
        <p:nvPicPr>
          <p:cNvPr id="5" name="Immagine 4"/>
          <p:cNvPicPr/>
          <p:nvPr/>
        </p:nvPicPr>
        <p:blipFill>
          <a:blip r:embed="rId2"/>
          <a:stretch>
            <a:fillRect/>
          </a:stretch>
        </p:blipFill>
        <p:spPr>
          <a:xfrm>
            <a:off x="2462463" y="864000"/>
            <a:ext cx="7511749" cy="5379341"/>
          </a:xfrm>
          <a:prstGeom prst="rect">
            <a:avLst/>
          </a:prstGeom>
        </p:spPr>
      </p:pic>
    </p:spTree>
    <p:extLst>
      <p:ext uri="{BB962C8B-B14F-4D97-AF65-F5344CB8AC3E}">
        <p14:creationId xmlns:p14="http://schemas.microsoft.com/office/powerpoint/2010/main" val="2308627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13</a:t>
            </a:fld>
            <a:endParaRPr lang="it-IT" dirty="0"/>
          </a:p>
        </p:txBody>
      </p:sp>
      <p:sp>
        <p:nvSpPr>
          <p:cNvPr id="4" name="Titolo 3"/>
          <p:cNvSpPr>
            <a:spLocks noGrp="1"/>
          </p:cNvSpPr>
          <p:nvPr>
            <p:ph type="title"/>
          </p:nvPr>
        </p:nvSpPr>
        <p:spPr>
          <a:xfrm>
            <a:off x="432000" y="111158"/>
            <a:ext cx="11328000" cy="432000"/>
          </a:xfrm>
        </p:spPr>
        <p:txBody>
          <a:bodyPr/>
          <a:lstStyle/>
          <a:p>
            <a:pPr algn="ctr"/>
            <a:r>
              <a:rPr lang="it-IT" sz="2800" dirty="0"/>
              <a:t>Gestione Annunci – Modifica </a:t>
            </a:r>
            <a:r>
              <a:rPr lang="it-IT" sz="2800" dirty="0" smtClean="0"/>
              <a:t>Annuncio</a:t>
            </a:r>
            <a:endParaRPr lang="it-IT" sz="2800" dirty="0"/>
          </a:p>
        </p:txBody>
      </p:sp>
      <p:pic>
        <p:nvPicPr>
          <p:cNvPr id="5" name="Immagine 4"/>
          <p:cNvPicPr/>
          <p:nvPr/>
        </p:nvPicPr>
        <p:blipFill>
          <a:blip r:embed="rId2"/>
          <a:stretch>
            <a:fillRect/>
          </a:stretch>
        </p:blipFill>
        <p:spPr>
          <a:xfrm>
            <a:off x="3142615" y="671496"/>
            <a:ext cx="5961280" cy="5632050"/>
          </a:xfrm>
          <a:prstGeom prst="rect">
            <a:avLst/>
          </a:prstGeom>
        </p:spPr>
      </p:pic>
    </p:spTree>
    <p:extLst>
      <p:ext uri="{BB962C8B-B14F-4D97-AF65-F5344CB8AC3E}">
        <p14:creationId xmlns:p14="http://schemas.microsoft.com/office/powerpoint/2010/main" val="2114910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14</a:t>
            </a:fld>
            <a:endParaRPr lang="it-IT" dirty="0"/>
          </a:p>
        </p:txBody>
      </p:sp>
      <p:sp>
        <p:nvSpPr>
          <p:cNvPr id="4" name="Titolo 3"/>
          <p:cNvSpPr>
            <a:spLocks noGrp="1"/>
          </p:cNvSpPr>
          <p:nvPr>
            <p:ph type="title"/>
          </p:nvPr>
        </p:nvSpPr>
        <p:spPr>
          <a:xfrm>
            <a:off x="432000" y="60738"/>
            <a:ext cx="11328000" cy="454926"/>
          </a:xfrm>
        </p:spPr>
        <p:txBody>
          <a:bodyPr/>
          <a:lstStyle/>
          <a:p>
            <a:pPr algn="ctr"/>
            <a:r>
              <a:rPr lang="it-IT" sz="2800" dirty="0"/>
              <a:t>Gestione Annunci – Modifica Mappa</a:t>
            </a:r>
          </a:p>
        </p:txBody>
      </p:sp>
      <p:pic>
        <p:nvPicPr>
          <p:cNvPr id="5" name="Immagine 4"/>
          <p:cNvPicPr/>
          <p:nvPr/>
        </p:nvPicPr>
        <p:blipFill>
          <a:blip r:embed="rId2"/>
          <a:stretch>
            <a:fillRect/>
          </a:stretch>
        </p:blipFill>
        <p:spPr>
          <a:xfrm>
            <a:off x="3035935" y="515664"/>
            <a:ext cx="6120130" cy="6141809"/>
          </a:xfrm>
          <a:prstGeom prst="rect">
            <a:avLst/>
          </a:prstGeom>
        </p:spPr>
      </p:pic>
    </p:spTree>
    <p:extLst>
      <p:ext uri="{BB962C8B-B14F-4D97-AF65-F5344CB8AC3E}">
        <p14:creationId xmlns:p14="http://schemas.microsoft.com/office/powerpoint/2010/main" val="1384210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15</a:t>
            </a:fld>
            <a:endParaRPr lang="it-IT" dirty="0"/>
          </a:p>
        </p:txBody>
      </p:sp>
      <p:sp>
        <p:nvSpPr>
          <p:cNvPr id="4" name="Titolo 3"/>
          <p:cNvSpPr>
            <a:spLocks noGrp="1"/>
          </p:cNvSpPr>
          <p:nvPr>
            <p:ph type="title"/>
          </p:nvPr>
        </p:nvSpPr>
        <p:spPr>
          <a:xfrm>
            <a:off x="432000" y="-1134"/>
            <a:ext cx="11328000" cy="432000"/>
          </a:xfrm>
        </p:spPr>
        <p:txBody>
          <a:bodyPr/>
          <a:lstStyle/>
          <a:p>
            <a:pPr algn="ctr"/>
            <a:r>
              <a:rPr lang="it-IT" sz="2800" dirty="0"/>
              <a:t>Gestione Annunci – Modifica Immagini</a:t>
            </a:r>
          </a:p>
        </p:txBody>
      </p:sp>
      <p:pic>
        <p:nvPicPr>
          <p:cNvPr id="5" name="Immagine 4"/>
          <p:cNvPicPr/>
          <p:nvPr/>
        </p:nvPicPr>
        <p:blipFill>
          <a:blip r:embed="rId2"/>
          <a:stretch>
            <a:fillRect/>
          </a:stretch>
        </p:blipFill>
        <p:spPr>
          <a:xfrm>
            <a:off x="2857500" y="430866"/>
            <a:ext cx="6118058" cy="6234629"/>
          </a:xfrm>
          <a:prstGeom prst="rect">
            <a:avLst/>
          </a:prstGeom>
        </p:spPr>
      </p:pic>
    </p:spTree>
    <p:extLst>
      <p:ext uri="{BB962C8B-B14F-4D97-AF65-F5344CB8AC3E}">
        <p14:creationId xmlns:p14="http://schemas.microsoft.com/office/powerpoint/2010/main" val="1742683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16</a:t>
            </a:fld>
            <a:endParaRPr lang="it-IT" dirty="0"/>
          </a:p>
        </p:txBody>
      </p:sp>
      <p:sp>
        <p:nvSpPr>
          <p:cNvPr id="4" name="Titolo 3"/>
          <p:cNvSpPr>
            <a:spLocks noGrp="1"/>
          </p:cNvSpPr>
          <p:nvPr>
            <p:ph type="title"/>
          </p:nvPr>
        </p:nvSpPr>
        <p:spPr>
          <a:xfrm>
            <a:off x="432000" y="136358"/>
            <a:ext cx="11328000" cy="505326"/>
          </a:xfrm>
        </p:spPr>
        <p:txBody>
          <a:bodyPr/>
          <a:lstStyle/>
          <a:p>
            <a:pPr algn="ctr"/>
            <a:r>
              <a:rPr lang="it-IT" sz="2800" dirty="0"/>
              <a:t>Gestione Annunci – Modifica Documenti</a:t>
            </a:r>
          </a:p>
        </p:txBody>
      </p:sp>
      <p:pic>
        <p:nvPicPr>
          <p:cNvPr id="5" name="Immagine 4"/>
          <p:cNvPicPr/>
          <p:nvPr/>
        </p:nvPicPr>
        <p:blipFill>
          <a:blip r:embed="rId2"/>
          <a:stretch>
            <a:fillRect/>
          </a:stretch>
        </p:blipFill>
        <p:spPr>
          <a:xfrm>
            <a:off x="3096125" y="585537"/>
            <a:ext cx="6059939" cy="6071937"/>
          </a:xfrm>
          <a:prstGeom prst="rect">
            <a:avLst/>
          </a:prstGeom>
        </p:spPr>
      </p:pic>
    </p:spTree>
    <p:extLst>
      <p:ext uri="{BB962C8B-B14F-4D97-AF65-F5344CB8AC3E}">
        <p14:creationId xmlns:p14="http://schemas.microsoft.com/office/powerpoint/2010/main" val="390300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D355C61F-C8F1-4977-8E1F-F16C0D9EA88C}"/>
              </a:ext>
            </a:extLst>
          </p:cNvPr>
          <p:cNvSpPr>
            <a:spLocks noGrp="1"/>
          </p:cNvSpPr>
          <p:nvPr>
            <p:ph sz="half" idx="1"/>
          </p:nvPr>
        </p:nvSpPr>
        <p:spPr>
          <a:xfrm>
            <a:off x="432000" y="130629"/>
            <a:ext cx="5472000" cy="6240721"/>
          </a:xfrm>
        </p:spPr>
        <p:txBody>
          <a:bodyPr rtlCol="0"/>
          <a:lstStyle/>
          <a:p>
            <a:r>
              <a:rPr lang="it-IT" sz="1600" b="1" dirty="0" smtClean="0">
                <a:solidFill>
                  <a:srgbClr val="0070C0"/>
                </a:solidFill>
                <a:latin typeface="Arial" panose="020B0604020202020204" pitchFamily="34" charset="0"/>
                <a:cs typeface="Arial" panose="020B0604020202020204" pitchFamily="34" charset="0"/>
              </a:rPr>
              <a:t>La vostra Agenzia Immobiliare su Internet</a:t>
            </a:r>
          </a:p>
          <a:p>
            <a:pPr algn="just"/>
            <a:r>
              <a:rPr lang="it-IT" sz="1600" dirty="0" smtClean="0">
                <a:latin typeface="Arial" panose="020B0604020202020204" pitchFamily="34" charset="0"/>
                <a:cs typeface="Arial" panose="020B0604020202020204" pitchFamily="34" charset="0"/>
              </a:rPr>
              <a:t>Le statistiche dicono che ben oltre 2 milioni di persone, comprano o vendono la propria casa utilizzando Internet come strumento di ricerca. Il sito web della tua Agenzia Immobiliare, può diventare il tuo canale principale dal quale ricevere richieste di vendita, locazione e acquisizione di immobili. Un canale migliore dei portali immobiliari. Ti aiutiamo a rendere unica la tua Agenzia, con un sito web bello da vedere, ottimizzato, facile da navigare. </a:t>
            </a:r>
          </a:p>
          <a:p>
            <a:pPr algn="just"/>
            <a:r>
              <a:rPr lang="it-IT" sz="1600" dirty="0" smtClean="0">
                <a:latin typeface="Arial" panose="020B0604020202020204" pitchFamily="34" charset="0"/>
                <a:cs typeface="Arial" panose="020B0604020202020204" pitchFamily="34" charset="0"/>
              </a:rPr>
              <a:t>Il pacchetto Agenzie include la realizzazione del vostro sito  ideale con la gestione completa degli immobili a voi affidati. </a:t>
            </a:r>
          </a:p>
          <a:p>
            <a:pPr algn="just"/>
            <a:r>
              <a:rPr lang="it-IT" sz="1600" dirty="0" smtClean="0">
                <a:latin typeface="Arial" panose="020B0604020202020204" pitchFamily="34" charset="0"/>
                <a:cs typeface="Arial" panose="020B0604020202020204" pitchFamily="34" charset="0"/>
              </a:rPr>
              <a:t/>
            </a:r>
            <a:br>
              <a:rPr lang="it-IT" sz="1600" dirty="0" smtClean="0">
                <a:latin typeface="Arial" panose="020B0604020202020204" pitchFamily="34" charset="0"/>
                <a:cs typeface="Arial" panose="020B0604020202020204" pitchFamily="34" charset="0"/>
              </a:rPr>
            </a:br>
            <a:r>
              <a:rPr lang="it-IT" sz="1600" dirty="0" smtClean="0">
                <a:latin typeface="Arial" panose="020B0604020202020204" pitchFamily="34" charset="0"/>
                <a:cs typeface="Arial" panose="020B0604020202020204" pitchFamily="34" charset="0"/>
              </a:rPr>
              <a:t>Vi proponiamo un  modello  in costante evoluzione, studiato secondo i vostri bisogni.</a:t>
            </a:r>
          </a:p>
          <a:p>
            <a:pPr marL="0" indent="0">
              <a:buNone/>
            </a:pPr>
            <a:endParaRPr lang="it-IT" dirty="0" smtClean="0"/>
          </a:p>
          <a:p>
            <a:endParaRPr lang="it-IT" dirty="0" smtClean="0"/>
          </a:p>
          <a:p>
            <a:endParaRPr lang="it-IT" dirty="0" smtClean="0"/>
          </a:p>
          <a:p>
            <a:endParaRPr lang="it-IT" dirty="0" smtClean="0"/>
          </a:p>
          <a:p>
            <a:endParaRPr lang="it-IT" dirty="0" smtClean="0"/>
          </a:p>
          <a:p>
            <a:endParaRPr lang="it-IT" dirty="0"/>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a:t>2</a:t>
            </a:fld>
            <a:endParaRPr lang="it-IT" dirty="0"/>
          </a:p>
        </p:txBody>
      </p:sp>
      <p:pic>
        <p:nvPicPr>
          <p:cNvPr id="11" name="Segnaposto immagine 10"/>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008916" y="595326"/>
            <a:ext cx="6095999" cy="5500004"/>
          </a:xfrm>
          <a:effectLst>
            <a:softEdge rad="0"/>
          </a:effectLst>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618" y="4278984"/>
            <a:ext cx="1933575" cy="1933575"/>
          </a:xfrm>
          <a:prstGeom prst="rect">
            <a:avLst/>
          </a:prstGeom>
        </p:spPr>
      </p:pic>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2000" y="432000"/>
            <a:ext cx="5867887" cy="432000"/>
          </a:xfrm>
        </p:spPr>
        <p:txBody>
          <a:bodyPr/>
          <a:lstStyle/>
          <a:p>
            <a:r>
              <a:rPr lang="it-IT" dirty="0" smtClean="0">
                <a:solidFill>
                  <a:srgbClr val="0070C0"/>
                </a:solidFill>
              </a:rPr>
              <a:t>SCHEDA  IMMOBILE </a:t>
            </a:r>
            <a:endParaRPr lang="it-IT" dirty="0">
              <a:solidFill>
                <a:srgbClr val="0070C0"/>
              </a:solidFill>
            </a:endParaRPr>
          </a:p>
        </p:txBody>
      </p:sp>
      <p:sp>
        <p:nvSpPr>
          <p:cNvPr id="4" name="Segnaposto testo 3"/>
          <p:cNvSpPr>
            <a:spLocks noGrp="1"/>
          </p:cNvSpPr>
          <p:nvPr>
            <p:ph type="body" idx="1"/>
          </p:nvPr>
        </p:nvSpPr>
        <p:spPr>
          <a:xfrm>
            <a:off x="432000" y="1026694"/>
            <a:ext cx="5472000" cy="2366211"/>
          </a:xfrm>
        </p:spPr>
        <p:txBody>
          <a:bodyPr/>
          <a:lstStyle/>
          <a:p>
            <a:pPr marL="342900" indent="-342900">
              <a:buFontTx/>
              <a:buChar char="-"/>
            </a:pPr>
            <a:r>
              <a:rPr lang="it-IT" sz="1400" dirty="0" smtClean="0"/>
              <a:t>TITOLO SCHEDA IMMOBILE.</a:t>
            </a:r>
          </a:p>
          <a:p>
            <a:pPr marL="342900" indent="-342900">
              <a:buFontTx/>
              <a:buChar char="-"/>
            </a:pPr>
            <a:r>
              <a:rPr lang="it-IT" sz="1400" dirty="0" smtClean="0"/>
              <a:t>CODICE IMMOBILE.</a:t>
            </a:r>
          </a:p>
          <a:p>
            <a:pPr marL="342900" indent="-342900">
              <a:buFontTx/>
              <a:buChar char="-"/>
            </a:pPr>
            <a:r>
              <a:rPr lang="it-IT" sz="1400" dirty="0" smtClean="0">
                <a:latin typeface="Arial" panose="020B0604020202020204" pitchFamily="34" charset="0"/>
                <a:cs typeface="Arial" panose="020B0604020202020204" pitchFamily="34" charset="0"/>
              </a:rPr>
              <a:t>18 </a:t>
            </a:r>
            <a:r>
              <a:rPr lang="it-IT" sz="1400" dirty="0" smtClean="0"/>
              <a:t>FOTO CON INGRANDIMENTO.</a:t>
            </a:r>
          </a:p>
          <a:p>
            <a:pPr marL="342900" indent="-342900">
              <a:buFontTx/>
              <a:buChar char="-"/>
            </a:pPr>
            <a:r>
              <a:rPr lang="it-IT" sz="1400" dirty="0" smtClean="0"/>
              <a:t>POSSIBILITA’ DI STAMPA SCHEDA IMMOBILE.</a:t>
            </a:r>
          </a:p>
          <a:p>
            <a:pPr marL="342900" indent="-342900">
              <a:buFontTx/>
              <a:buChar char="-"/>
            </a:pPr>
            <a:r>
              <a:rPr lang="it-IT" sz="1400" dirty="0" smtClean="0"/>
              <a:t>DESCRIZIONE RAPIDA DELL’IMMOBILE.</a:t>
            </a:r>
          </a:p>
          <a:p>
            <a:pPr marL="342900" indent="-342900">
              <a:buFontTx/>
              <a:buChar char="-"/>
            </a:pPr>
            <a:r>
              <a:rPr lang="it-IT" sz="1400" dirty="0" smtClean="0"/>
              <a:t>DESCRIZIONE LIBERA.</a:t>
            </a:r>
          </a:p>
          <a:p>
            <a:pPr marL="342900" indent="-342900">
              <a:buFontTx/>
              <a:buChar char="-"/>
            </a:pPr>
            <a:r>
              <a:rPr lang="it-IT" sz="1400" dirty="0" smtClean="0"/>
              <a:t>MAPPA LEGATA A GOOGLE MAPS.</a:t>
            </a:r>
          </a:p>
          <a:p>
            <a:pPr marL="342900" indent="-342900">
              <a:buFontTx/>
              <a:buChar char="-"/>
            </a:pPr>
            <a:endParaRPr lang="it-IT" sz="1400" dirty="0" smtClean="0"/>
          </a:p>
          <a:p>
            <a:pPr marL="342900" indent="-342900">
              <a:buFontTx/>
              <a:buChar char="-"/>
            </a:pPr>
            <a:endParaRPr lang="it-IT" sz="1400" dirty="0" smtClean="0"/>
          </a:p>
          <a:p>
            <a:pPr marL="342900" indent="-342900">
              <a:buFontTx/>
              <a:buChar char="-"/>
            </a:pPr>
            <a:endParaRPr lang="it-IT" sz="1400" dirty="0" smtClean="0"/>
          </a:p>
          <a:p>
            <a:pPr marL="342900" indent="-342900">
              <a:buFontTx/>
              <a:buChar char="-"/>
            </a:pPr>
            <a:endParaRPr lang="it-IT" sz="1400" dirty="0"/>
          </a:p>
        </p:txBody>
      </p:sp>
      <p:pic>
        <p:nvPicPr>
          <p:cNvPr id="10" name="Segnaposto contenuto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8926" y="213504"/>
            <a:ext cx="5311074" cy="6106387"/>
          </a:xfrm>
        </p:spPr>
      </p:pic>
      <p:sp>
        <p:nvSpPr>
          <p:cNvPr id="8" name="Segnaposto piè di pagina 7"/>
          <p:cNvSpPr>
            <a:spLocks noGrp="1"/>
          </p:cNvSpPr>
          <p:nvPr>
            <p:ph type="ftr" sz="quarter" idx="14"/>
          </p:nvPr>
        </p:nvSpPr>
        <p:spPr/>
        <p:txBody>
          <a:bodyPr/>
          <a:lstStyle/>
          <a:p>
            <a:pPr rtl="0"/>
            <a:r>
              <a:rPr lang="it-IT" smtClean="0"/>
              <a:t>Aggiungere un piè di pagina</a:t>
            </a:r>
            <a:endParaRPr lang="it-IT" dirty="0"/>
          </a:p>
        </p:txBody>
      </p:sp>
      <p:sp>
        <p:nvSpPr>
          <p:cNvPr id="9" name="Segnaposto numero diapositiva 8"/>
          <p:cNvSpPr>
            <a:spLocks noGrp="1"/>
          </p:cNvSpPr>
          <p:nvPr>
            <p:ph type="sldNum" sz="quarter" idx="33"/>
          </p:nvPr>
        </p:nvSpPr>
        <p:spPr/>
        <p:txBody>
          <a:bodyPr/>
          <a:lstStyle/>
          <a:p>
            <a:pPr rtl="0"/>
            <a:fld id="{19B51A1E-902D-48AF-9020-955120F399B6}" type="slidenum">
              <a:rPr lang="it-IT" smtClean="0"/>
              <a:pPr rtl="0"/>
              <a:t>3</a:t>
            </a:fld>
            <a:endParaRPr lang="it-IT" dirty="0"/>
          </a:p>
        </p:txBody>
      </p:sp>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639" y="3637300"/>
            <a:ext cx="1933575" cy="1933575"/>
          </a:xfrm>
          <a:prstGeom prst="rect">
            <a:avLst/>
          </a:prstGeom>
        </p:spPr>
      </p:pic>
    </p:spTree>
    <p:extLst>
      <p:ext uri="{BB962C8B-B14F-4D97-AF65-F5344CB8AC3E}">
        <p14:creationId xmlns:p14="http://schemas.microsoft.com/office/powerpoint/2010/main" val="2970177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p:cNvSpPr>
            <a:spLocks noGrp="1"/>
          </p:cNvSpPr>
          <p:nvPr>
            <p:ph sz="half" idx="1"/>
          </p:nvPr>
        </p:nvSpPr>
        <p:spPr>
          <a:xfrm>
            <a:off x="6287999" y="3763648"/>
            <a:ext cx="6237829" cy="2428351"/>
          </a:xfrm>
        </p:spPr>
        <p:txBody>
          <a:bodyPr/>
          <a:lstStyle/>
          <a:p>
            <a:endParaRPr lang="it-IT" dirty="0"/>
          </a:p>
        </p:txBody>
      </p:sp>
      <p:pic>
        <p:nvPicPr>
          <p:cNvPr id="16" name="Segnaposto immagine 15"/>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140940" y="890337"/>
            <a:ext cx="10538970" cy="5967663"/>
          </a:xfrm>
        </p:spPr>
      </p:pic>
      <p:sp>
        <p:nvSpPr>
          <p:cNvPr id="20" name="Rettangolo 19" descr="Blocco in evidenza">
            <a:extLst>
              <a:ext uri="{FF2B5EF4-FFF2-40B4-BE49-F238E27FC236}">
                <a16:creationId xmlns:a16="http://schemas.microsoft.com/office/drawing/2014/main" id="{EFA08948-2B6F-46B1-9D2D-8D7B2B3FBD56}"/>
              </a:ext>
              <a:ext uri="{C183D7F6-B498-43B3-948B-1728B52AA6E4}">
                <adec:decorative xmlns=""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it-IT" dirty="0"/>
          </a:p>
        </p:txBody>
      </p:sp>
      <p:sp>
        <p:nvSpPr>
          <p:cNvPr id="2" name="Titolo 1">
            <a:extLst>
              <a:ext uri="{FF2B5EF4-FFF2-40B4-BE49-F238E27FC236}">
                <a16:creationId xmlns:a16="http://schemas.microsoft.com/office/drawing/2014/main" id="{3560F281-4FF6-4617-A809-AC9C15ECF18A}"/>
              </a:ext>
            </a:extLst>
          </p:cNvPr>
          <p:cNvSpPr>
            <a:spLocks noGrp="1"/>
          </p:cNvSpPr>
          <p:nvPr>
            <p:ph type="title"/>
          </p:nvPr>
        </p:nvSpPr>
        <p:spPr>
          <a:xfrm>
            <a:off x="6096657" y="279695"/>
            <a:ext cx="5890037" cy="1124345"/>
          </a:xfrm>
        </p:spPr>
        <p:txBody>
          <a:bodyPr rtlCol="0"/>
          <a:lstStyle/>
          <a:p>
            <a:r>
              <a:rPr lang="it-IT" sz="3600" dirty="0">
                <a:solidFill>
                  <a:schemeClr val="accent1">
                    <a:lumMod val="50000"/>
                  </a:schemeClr>
                </a:solidFill>
              </a:rPr>
              <a:t>Smartphone, </a:t>
            </a:r>
            <a:r>
              <a:rPr lang="it-IT" sz="3600" dirty="0" err="1">
                <a:solidFill>
                  <a:schemeClr val="accent1">
                    <a:lumMod val="50000"/>
                  </a:schemeClr>
                </a:solidFill>
              </a:rPr>
              <a:t>tablet</a:t>
            </a:r>
            <a:r>
              <a:rPr lang="it-IT" sz="3600" dirty="0">
                <a:solidFill>
                  <a:schemeClr val="accent1">
                    <a:lumMod val="50000"/>
                  </a:schemeClr>
                </a:solidFill>
              </a:rPr>
              <a:t> e desktop in un'unica piattaforma</a:t>
            </a:r>
          </a:p>
        </p:txBody>
      </p:sp>
      <p:sp>
        <p:nvSpPr>
          <p:cNvPr id="3" name="Segnaposto testo 2">
            <a:extLst>
              <a:ext uri="{FF2B5EF4-FFF2-40B4-BE49-F238E27FC236}">
                <a16:creationId xmlns:a16="http://schemas.microsoft.com/office/drawing/2014/main" id="{611DC577-0A95-47D0-95D9-5F8DA763D46B}"/>
              </a:ext>
            </a:extLst>
          </p:cNvPr>
          <p:cNvSpPr>
            <a:spLocks noGrp="1"/>
          </p:cNvSpPr>
          <p:nvPr>
            <p:ph type="body" sz="quarter" idx="32"/>
          </p:nvPr>
        </p:nvSpPr>
        <p:spPr>
          <a:xfrm>
            <a:off x="6110514" y="1404040"/>
            <a:ext cx="5865486" cy="1886755"/>
          </a:xfrm>
        </p:spPr>
        <p:txBody>
          <a:bodyPr rtlCol="0"/>
          <a:lstStyle/>
          <a:p>
            <a:r>
              <a:rPr lang="it-IT" dirty="0"/>
              <a:t>Gli utenti che utilizzano un dispositivo mobile (Smartphone o Tablet) per navigare in Internet solo in Italia, hanno superato i 30 milioni. Non farti trovare impreparato: assicurati un sito Responsive, utilizzabile su ogni dispositivo mobile. </a:t>
            </a:r>
          </a:p>
        </p:txBody>
      </p:sp>
      <p:sp>
        <p:nvSpPr>
          <p:cNvPr id="6" name="Segnaposto numero diapositiva 5">
            <a:extLst>
              <a:ext uri="{FF2B5EF4-FFF2-40B4-BE49-F238E27FC236}">
                <a16:creationId xmlns:a16="http://schemas.microsoft.com/office/drawing/2014/main" id="{1C554D9F-1895-486E-BFBA-905BB2D29E08}"/>
              </a:ext>
            </a:extLst>
          </p:cNvPr>
          <p:cNvSpPr>
            <a:spLocks noGrp="1"/>
          </p:cNvSpPr>
          <p:nvPr>
            <p:ph type="sldNum" sz="quarter" idx="33"/>
          </p:nvPr>
        </p:nvSpPr>
        <p:spPr/>
        <p:txBody>
          <a:bodyPr rtlCol="0"/>
          <a:lstStyle/>
          <a:p>
            <a:pPr rtl="0"/>
            <a:fld id="{19B51A1E-902D-48AF-9020-955120F399B6}" type="slidenum">
              <a:rPr lang="it-IT" smtClean="0"/>
              <a:pPr rtl="0"/>
              <a:t>4</a:t>
            </a:fld>
            <a:endParaRPr lang="it-IT" dirty="0"/>
          </a:p>
        </p:txBody>
      </p:sp>
    </p:spTree>
    <p:extLst>
      <p:ext uri="{BB962C8B-B14F-4D97-AF65-F5344CB8AC3E}">
        <p14:creationId xmlns:p14="http://schemas.microsoft.com/office/powerpoint/2010/main" val="722098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egnaposto immagine 25"/>
          <p:cNvSpPr>
            <a:spLocks noGrp="1"/>
          </p:cNvSpPr>
          <p:nvPr>
            <p:ph type="pic" sz="quarter" idx="10"/>
          </p:nvPr>
        </p:nvSpPr>
        <p:spPr/>
      </p:sp>
      <p:sp>
        <p:nvSpPr>
          <p:cNvPr id="4" name="Title 3" hidden="1">
            <a:extLst>
              <a:ext uri="{FF2B5EF4-FFF2-40B4-BE49-F238E27FC236}">
                <a16:creationId xmlns:a16="http://schemas.microsoft.com/office/drawing/2014/main" id="{61A02E3A-E7B4-45B1-9EBC-3DB4D41F565D}"/>
              </a:ext>
            </a:extLst>
          </p:cNvPr>
          <p:cNvSpPr>
            <a:spLocks noGrp="1"/>
          </p:cNvSpPr>
          <p:nvPr>
            <p:ph type="title"/>
          </p:nvPr>
        </p:nvSpPr>
        <p:spPr/>
        <p:txBody>
          <a:bodyPr/>
          <a:lstStyle/>
          <a:p>
            <a:r>
              <a:rPr lang="it-IT" smtClean="0"/>
              <a:t>How to customize this template</a:t>
            </a:r>
            <a:endParaRPr lang="it-IT" dirty="0"/>
          </a:p>
        </p:txBody>
      </p:sp>
      <p:sp>
        <p:nvSpPr>
          <p:cNvPr id="11" name="Segnaposto testo 10"/>
          <p:cNvSpPr>
            <a:spLocks noGrp="1"/>
          </p:cNvSpPr>
          <p:nvPr>
            <p:ph type="body" sz="quarter" idx="13"/>
          </p:nvPr>
        </p:nvSpPr>
        <p:spPr>
          <a:xfrm>
            <a:off x="4459715" y="5073282"/>
            <a:ext cx="5956300" cy="1215223"/>
          </a:xfrm>
        </p:spPr>
        <p:txBody>
          <a:bodyPr/>
          <a:lstStyle/>
          <a:p>
            <a:r>
              <a:rPr lang="it-IT" dirty="0" err="1" smtClean="0"/>
              <a:t>C.SoVittorio</a:t>
            </a:r>
            <a:r>
              <a:rPr lang="it-IT" dirty="0" smtClean="0"/>
              <a:t> Emanuele III, 37/39     04016 Sabaudia Lt</a:t>
            </a:r>
          </a:p>
          <a:p>
            <a:r>
              <a:rPr lang="de-DE" dirty="0" smtClean="0"/>
              <a:t>Tel. +39 0773.51.55.37        </a:t>
            </a:r>
            <a:r>
              <a:rPr lang="it-IT" dirty="0" smtClean="0"/>
              <a:t>info@technooffice.it</a:t>
            </a:r>
          </a:p>
          <a:p>
            <a:r>
              <a:rPr lang="it-IT" dirty="0" smtClean="0"/>
              <a:t>www.technmooffice.it</a:t>
            </a:r>
            <a:endParaRPr lang="it-IT" dirty="0"/>
          </a:p>
        </p:txBody>
      </p:sp>
      <p:sp>
        <p:nvSpPr>
          <p:cNvPr id="2" name="Segnaposto numero diapositiva 1">
            <a:extLst>
              <a:ext uri="{FF2B5EF4-FFF2-40B4-BE49-F238E27FC236}">
                <a16:creationId xmlns:a16="http://schemas.microsoft.com/office/drawing/2014/main" id="{88DC1F28-E3FD-416B-8C76-7556A49440F5}"/>
              </a:ext>
            </a:extLst>
          </p:cNvPr>
          <p:cNvSpPr>
            <a:spLocks noGrp="1"/>
          </p:cNvSpPr>
          <p:nvPr>
            <p:ph type="sldNum" sz="quarter" idx="12"/>
          </p:nvPr>
        </p:nvSpPr>
        <p:spPr/>
        <p:txBody>
          <a:bodyPr/>
          <a:lstStyle/>
          <a:p>
            <a:fld id="{4B73C415-D670-4716-A5EC-CC4D52CA2BAC}" type="slidenum">
              <a:rPr lang="it-IT" smtClean="0"/>
              <a:pPr/>
              <a:t>5</a:t>
            </a:fld>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39" y="172205"/>
            <a:ext cx="1933575" cy="1933575"/>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319" y="260924"/>
            <a:ext cx="8906014" cy="4591811"/>
          </a:xfrm>
          <a:prstGeom prst="rect">
            <a:avLst/>
          </a:prstGeom>
        </p:spPr>
      </p:pic>
    </p:spTree>
    <p:extLst>
      <p:ext uri="{BB962C8B-B14F-4D97-AF65-F5344CB8AC3E}">
        <p14:creationId xmlns:p14="http://schemas.microsoft.com/office/powerpoint/2010/main" val="742591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6</a:t>
            </a:fld>
            <a:endParaRPr lang="it-IT" dirty="0"/>
          </a:p>
        </p:txBody>
      </p:sp>
      <p:pic>
        <p:nvPicPr>
          <p:cNvPr id="1026" name="Immagine 5" descr="Immobiliare 4.0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184484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magin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82504"/>
            <a:ext cx="1933575" cy="1933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331368" y="12359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TECHNO OFFICE</a:t>
            </a:r>
            <a:br>
              <a:rPr kumimoji="0" lang="it-IT" altLang="it-IT"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br>
            <a:r>
              <a:rPr kumimoji="0" lang="it-IT" altLang="it-IT" sz="2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Immobiliare 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4724400" y="34253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 4.0 – release 2021 11 09</a:t>
            </a:r>
            <a:endParaRPr kumimoji="0" lang="it-IT" altLang="it-IT"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Realizzato da</a:t>
            </a:r>
            <a:endParaRPr kumimoji="0" lang="it-IT" altLang="it-IT"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9962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7</a:t>
            </a:fld>
            <a:endParaRPr lang="it-IT" dirty="0"/>
          </a:p>
        </p:txBody>
      </p:sp>
      <p:sp>
        <p:nvSpPr>
          <p:cNvPr id="5" name="Rettangolo 4"/>
          <p:cNvSpPr/>
          <p:nvPr/>
        </p:nvSpPr>
        <p:spPr>
          <a:xfrm>
            <a:off x="2926548" y="278983"/>
            <a:ext cx="6096000" cy="5237203"/>
          </a:xfrm>
          <a:prstGeom prst="rect">
            <a:avLst/>
          </a:prstGeom>
        </p:spPr>
        <p:txBody>
          <a:bodyPr>
            <a:spAutoFit/>
          </a:bodyPr>
          <a:lstStyle/>
          <a:p>
            <a:pPr algn="ctr">
              <a:spcAft>
                <a:spcPts val="0"/>
              </a:spcAft>
            </a:pPr>
            <a:r>
              <a:rPr lang="it-IT" b="1" kern="1400" spc="-50" dirty="0" smtClean="0">
                <a:latin typeface="Calibri" panose="020F0502020204030204" pitchFamily="34" charset="0"/>
                <a:ea typeface="Times New Roman" panose="02020603050405020304" pitchFamily="18" charset="0"/>
                <a:cs typeface="Calibri" panose="020F0502020204030204" pitchFamily="34" charset="0"/>
              </a:rPr>
              <a:t>Presentazione</a:t>
            </a:r>
            <a:endParaRPr lang="it-IT"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TECHNO OFFICE  Immobiliare 4-0 rende semplice raccogliere, analizzare e sfruttare il valore dei dati aziendali utilizzando la struttura tecnologica già presente in azienda. La visualizzazione via Web e via Mobile fornisce dati agli operatori mediante il ruolo attribuito loro dall’organizzazione (Integrazione con Microsoft Active Directory) o altro sistema interno</a:t>
            </a:r>
            <a:r>
              <a:rPr lang="it-IT" sz="12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b="1" dirty="0">
                <a:latin typeface="Calibri" panose="020F0502020204030204" pitchFamily="34" charset="0"/>
                <a:ea typeface="Calibri" panose="020F0502020204030204" pitchFamily="34" charset="0"/>
                <a:cs typeface="Times New Roman" panose="02020603050405020304" pitchFamily="18" charset="0"/>
              </a:rPr>
              <a:t>Le </a:t>
            </a:r>
            <a:r>
              <a:rPr lang="it-IT" b="1" dirty="0" smtClean="0">
                <a:latin typeface="Calibri" panose="020F0502020204030204" pitchFamily="34" charset="0"/>
                <a:ea typeface="Calibri" panose="020F0502020204030204" pitchFamily="34" charset="0"/>
                <a:cs typeface="Times New Roman" panose="02020603050405020304" pitchFamily="18" charset="0"/>
              </a:rPr>
              <a:t>Fonti</a:t>
            </a:r>
            <a:br>
              <a:rPr lang="it-IT" b="1" dirty="0" smtClean="0">
                <a:latin typeface="Calibri" panose="020F0502020204030204" pitchFamily="34" charset="0"/>
                <a:ea typeface="Calibri" panose="020F0502020204030204" pitchFamily="34" charset="0"/>
                <a:cs typeface="Times New Roman" panose="02020603050405020304" pitchFamily="18" charset="0"/>
              </a:rPr>
            </a:br>
            <a:r>
              <a:rPr lang="it-IT" sz="1200" dirty="0" smtClean="0">
                <a:latin typeface="Calibri" panose="020F0502020204030204" pitchFamily="34" charset="0"/>
                <a:ea typeface="Calibri" panose="020F0502020204030204" pitchFamily="34" charset="0"/>
                <a:cs typeface="Times New Roman" panose="02020603050405020304" pitchFamily="18" charset="0"/>
              </a:rPr>
              <a:t>I </a:t>
            </a:r>
            <a:r>
              <a:rPr lang="it-IT" sz="1200" dirty="0">
                <a:latin typeface="Calibri" panose="020F0502020204030204" pitchFamily="34" charset="0"/>
                <a:ea typeface="Calibri" panose="020F0502020204030204" pitchFamily="34" charset="0"/>
                <a:cs typeface="Times New Roman" panose="02020603050405020304" pitchFamily="18" charset="0"/>
              </a:rPr>
              <a:t>dati posso essere estratti da vari fonti : ERP Aziendali ( SAP, Sistemi, Zucchetti, </a:t>
            </a:r>
            <a:r>
              <a:rPr lang="it-IT" sz="1200" dirty="0" err="1">
                <a:latin typeface="Calibri" panose="020F0502020204030204" pitchFamily="34" charset="0"/>
                <a:ea typeface="Calibri" panose="020F0502020204030204" pitchFamily="34" charset="0"/>
                <a:cs typeface="Times New Roman" panose="02020603050405020304" pitchFamily="18" charset="0"/>
              </a:rPr>
              <a:t>etc</a:t>
            </a:r>
            <a:r>
              <a:rPr lang="it-IT" sz="1200" dirty="0">
                <a:latin typeface="Calibri" panose="020F0502020204030204" pitchFamily="34" charset="0"/>
                <a:ea typeface="Calibri" panose="020F0502020204030204" pitchFamily="34" charset="0"/>
                <a:cs typeface="Times New Roman" panose="02020603050405020304" pitchFamily="18" charset="0"/>
              </a:rPr>
              <a:t> …), Database ( Oracle, DB2, Microsoft SQL Server, SAP HANA, </a:t>
            </a:r>
            <a:r>
              <a:rPr lang="it-IT" sz="1200" dirty="0" err="1">
                <a:latin typeface="Calibri" panose="020F0502020204030204" pitchFamily="34" charset="0"/>
                <a:ea typeface="Calibri" panose="020F0502020204030204" pitchFamily="34" charset="0"/>
                <a:cs typeface="Times New Roman" panose="02020603050405020304" pitchFamily="18" charset="0"/>
              </a:rPr>
              <a:t>etc</a:t>
            </a:r>
            <a:r>
              <a:rPr lang="it-IT" sz="1200" dirty="0">
                <a:latin typeface="Calibri" panose="020F0502020204030204" pitchFamily="34" charset="0"/>
                <a:ea typeface="Calibri" panose="020F0502020204030204" pitchFamily="34" charset="0"/>
                <a:cs typeface="Times New Roman" panose="02020603050405020304" pitchFamily="18" charset="0"/>
              </a:rPr>
              <a:t> ) oppure da prodotti standard come MS Excel, MS Access; mediante la presentazione in una struttura unificata si ottiene una visione personalizzata ed ordinata dei dati indipendentemente dalla provenienza</a:t>
            </a:r>
            <a:r>
              <a:rPr lang="it-IT" sz="1200" dirty="0" smtClean="0">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b="1" dirty="0" smtClean="0">
                <a:latin typeface="Calibri" panose="020F0502020204030204" pitchFamily="34" charset="0"/>
                <a:ea typeface="Calibri" panose="020F0502020204030204" pitchFamily="34" charset="0"/>
                <a:cs typeface="Times New Roman" panose="02020603050405020304" pitchFamily="18" charset="0"/>
              </a:rPr>
              <a:t>Mobilità</a:t>
            </a:r>
            <a:br>
              <a:rPr lang="it-IT" b="1" dirty="0" smtClean="0">
                <a:latin typeface="Calibri" panose="020F0502020204030204" pitchFamily="34" charset="0"/>
                <a:ea typeface="Calibri" panose="020F0502020204030204" pitchFamily="34" charset="0"/>
                <a:cs typeface="Times New Roman" panose="02020603050405020304" pitchFamily="18" charset="0"/>
              </a:rPr>
            </a:br>
            <a:r>
              <a:rPr lang="it-IT" sz="1200" dirty="0" smtClean="0">
                <a:latin typeface="Calibri" panose="020F0502020204030204" pitchFamily="34" charset="0"/>
                <a:ea typeface="Calibri" panose="020F0502020204030204" pitchFamily="34" charset="0"/>
                <a:cs typeface="Times New Roman" panose="02020603050405020304" pitchFamily="18" charset="0"/>
              </a:rPr>
              <a:t>La </a:t>
            </a:r>
            <a:r>
              <a:rPr lang="it-IT" sz="1200" dirty="0">
                <a:latin typeface="Calibri" panose="020F0502020204030204" pitchFamily="34" charset="0"/>
                <a:ea typeface="Calibri" panose="020F0502020204030204" pitchFamily="34" charset="0"/>
                <a:cs typeface="Times New Roman" panose="02020603050405020304" pitchFamily="18" charset="0"/>
              </a:rPr>
              <a:t>facilità di accesso attraverso gli account aziendali, via browser o cellulare, rendono TECHNO OFFICE Analytics un prodotto fruibile in ogni momento</a:t>
            </a:r>
            <a:r>
              <a:rPr lang="it-IT" sz="1200" dirty="0" smtClean="0">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b="1" dirty="0">
                <a:latin typeface="Calibri" panose="020F0502020204030204" pitchFamily="34" charset="0"/>
                <a:ea typeface="Calibri" panose="020F0502020204030204" pitchFamily="34" charset="0"/>
                <a:cs typeface="Times New Roman" panose="02020603050405020304" pitchFamily="18" charset="0"/>
              </a:rPr>
              <a:t>Supporto/Assistenza</a:t>
            </a: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200" dirty="0">
                <a:latin typeface="Calibri" panose="020F0502020204030204" pitchFamily="34" charset="0"/>
                <a:ea typeface="Calibri" panose="020F0502020204030204" pitchFamily="34" charset="0"/>
                <a:cs typeface="Times New Roman" panose="02020603050405020304" pitchFamily="18" charset="0"/>
              </a:rPr>
              <a:t>TECHNO OFFICE  fornisce un supporto continuo, sia nella fase di installazione che nella fase di test. Inoltre fornisce consulenza per l’integrazione dei grafici aziendali che possono essere prodotti in larga parte anche da personale interno. </a:t>
            </a:r>
          </a:p>
        </p:txBody>
      </p:sp>
    </p:spTree>
    <p:extLst>
      <p:ext uri="{BB962C8B-B14F-4D97-AF65-F5344CB8AC3E}">
        <p14:creationId xmlns:p14="http://schemas.microsoft.com/office/powerpoint/2010/main" val="2762906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8</a:t>
            </a:fld>
            <a:endParaRPr lang="it-IT" dirty="0"/>
          </a:p>
        </p:txBody>
      </p:sp>
      <p:sp>
        <p:nvSpPr>
          <p:cNvPr id="4" name="Titolo 3"/>
          <p:cNvSpPr>
            <a:spLocks noGrp="1"/>
          </p:cNvSpPr>
          <p:nvPr>
            <p:ph type="title"/>
          </p:nvPr>
        </p:nvSpPr>
        <p:spPr/>
        <p:txBody>
          <a:bodyPr/>
          <a:lstStyle/>
          <a:p>
            <a:pPr algn="ctr"/>
            <a:r>
              <a:rPr lang="it-IT" dirty="0"/>
              <a:t>Login Amministrazione</a:t>
            </a:r>
          </a:p>
        </p:txBody>
      </p:sp>
      <p:pic>
        <p:nvPicPr>
          <p:cNvPr id="5" name="Immagine 4"/>
          <p:cNvPicPr/>
          <p:nvPr/>
        </p:nvPicPr>
        <p:blipFill>
          <a:blip r:embed="rId2"/>
          <a:stretch>
            <a:fillRect/>
          </a:stretch>
        </p:blipFill>
        <p:spPr>
          <a:xfrm>
            <a:off x="3035935" y="1209357"/>
            <a:ext cx="6120130" cy="4439285"/>
          </a:xfrm>
          <a:prstGeom prst="rect">
            <a:avLst/>
          </a:prstGeom>
        </p:spPr>
      </p:pic>
    </p:spTree>
    <p:extLst>
      <p:ext uri="{BB962C8B-B14F-4D97-AF65-F5344CB8AC3E}">
        <p14:creationId xmlns:p14="http://schemas.microsoft.com/office/powerpoint/2010/main" val="25651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3"/>
          </p:nvPr>
        </p:nvSpPr>
        <p:spPr/>
        <p:txBody>
          <a:bodyPr/>
          <a:lstStyle/>
          <a:p>
            <a:pPr rtl="0"/>
            <a:fld id="{19B51A1E-902D-48AF-9020-955120F399B6}" type="slidenum">
              <a:rPr lang="it-IT" smtClean="0"/>
              <a:pPr rtl="0"/>
              <a:t>9</a:t>
            </a:fld>
            <a:endParaRPr lang="it-IT" dirty="0"/>
          </a:p>
        </p:txBody>
      </p:sp>
      <p:sp>
        <p:nvSpPr>
          <p:cNvPr id="4" name="Titolo 3"/>
          <p:cNvSpPr>
            <a:spLocks noGrp="1"/>
          </p:cNvSpPr>
          <p:nvPr>
            <p:ph type="title"/>
          </p:nvPr>
        </p:nvSpPr>
        <p:spPr>
          <a:xfrm>
            <a:off x="432000" y="320990"/>
            <a:ext cx="11328000" cy="336884"/>
          </a:xfrm>
        </p:spPr>
        <p:txBody>
          <a:bodyPr/>
          <a:lstStyle/>
          <a:p>
            <a:pPr algn="ctr"/>
            <a:r>
              <a:rPr lang="it-IT" sz="2800" dirty="0"/>
              <a:t>Gestione Proprietari – Lista e modifica</a:t>
            </a:r>
          </a:p>
        </p:txBody>
      </p:sp>
      <p:pic>
        <p:nvPicPr>
          <p:cNvPr id="5" name="Immagine 4"/>
          <p:cNvPicPr/>
          <p:nvPr/>
        </p:nvPicPr>
        <p:blipFill>
          <a:blip r:embed="rId2"/>
          <a:stretch>
            <a:fillRect/>
          </a:stretch>
        </p:blipFill>
        <p:spPr>
          <a:xfrm>
            <a:off x="148356" y="1403678"/>
            <a:ext cx="5634823" cy="3628960"/>
          </a:xfrm>
          <a:prstGeom prst="rect">
            <a:avLst/>
          </a:prstGeom>
        </p:spPr>
      </p:pic>
      <p:pic>
        <p:nvPicPr>
          <p:cNvPr id="6" name="Immagine 5"/>
          <p:cNvPicPr/>
          <p:nvPr/>
        </p:nvPicPr>
        <p:blipFill>
          <a:blip r:embed="rId3"/>
          <a:stretch>
            <a:fillRect/>
          </a:stretch>
        </p:blipFill>
        <p:spPr>
          <a:xfrm>
            <a:off x="5938136" y="1403678"/>
            <a:ext cx="6120130" cy="3495040"/>
          </a:xfrm>
          <a:prstGeom prst="rect">
            <a:avLst/>
          </a:prstGeom>
        </p:spPr>
      </p:pic>
    </p:spTree>
    <p:extLst>
      <p:ext uri="{BB962C8B-B14F-4D97-AF65-F5344CB8AC3E}">
        <p14:creationId xmlns:p14="http://schemas.microsoft.com/office/powerpoint/2010/main" val="1450784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zione professionale brillante.potx" id="{412AAFBA-E334-4423-81C5-548280710E3F}" vid="{32CD2D42-8CA1-4D49-A8C8-ED6E10D5450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218FC-8412-44B9-9E82-D51F1F531141}">
  <ds:schemaRefs>
    <ds:schemaRef ds:uri="http://purl.org/dc/dcmityp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fb0879af-3eba-417a-a55a-ffe6dcd6ca77"/>
    <ds:schemaRef ds:uri="6dc4bcd6-49db-4c07-9060-8acfc67cef9f"/>
    <ds:schemaRef ds:uri="http://www.w3.org/XML/1998/namespace"/>
    <ds:schemaRef ds:uri="http://schemas.microsoft.com/sharepoint/v3"/>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professionale brillante</Template>
  <TotalTime>0</TotalTime>
  <Words>511</Words>
  <Application>Microsoft Office PowerPoint</Application>
  <PresentationFormat>Widescreen</PresentationFormat>
  <Paragraphs>65</Paragraphs>
  <Slides>16</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Calibri</vt:lpstr>
      <vt:lpstr>Candara</vt:lpstr>
      <vt:lpstr>Corbel</vt:lpstr>
      <vt:lpstr>Times New Roman</vt:lpstr>
      <vt:lpstr>Tema di Office</vt:lpstr>
      <vt:lpstr>Agenzie Immobiliari Web</vt:lpstr>
      <vt:lpstr>Presentazione standard di PowerPoint</vt:lpstr>
      <vt:lpstr>SCHEDA  IMMOBILE </vt:lpstr>
      <vt:lpstr>Smartphone, tablet e desktop in un'unica piattaforma</vt:lpstr>
      <vt:lpstr>How to customize this template</vt:lpstr>
      <vt:lpstr>Presentazione standard di PowerPoint</vt:lpstr>
      <vt:lpstr>Presentazione standard di PowerPoint</vt:lpstr>
      <vt:lpstr>Login Amministrazione</vt:lpstr>
      <vt:lpstr>Gestione Proprietari – Lista e modifica</vt:lpstr>
      <vt:lpstr>Gestione Tipo Immobili – Lista e modifica</vt:lpstr>
      <vt:lpstr>Gestione Tipo Annunci – Lista e modifica</vt:lpstr>
      <vt:lpstr>Gestione Annunci – Lista Annunci</vt:lpstr>
      <vt:lpstr>Gestione Annunci – Modifica Annuncio</vt:lpstr>
      <vt:lpstr>Gestione Annunci – Modifica Mappa</vt:lpstr>
      <vt:lpstr>Gestione Annunci – Modifica Immagini</vt:lpstr>
      <vt:lpstr>Gestione Annunci – Modifica Documenti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2021-10-26T06:41:39Z</dcterms:created>
  <dcterms:modified xsi:type="dcterms:W3CDTF">2021-12-01T10:44:52Z</dcterms:modified>
</cp:coreProperties>
</file>